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72" r:id="rId3"/>
    <p:sldId id="268" r:id="rId4"/>
    <p:sldId id="257" r:id="rId5"/>
    <p:sldId id="271" r:id="rId6"/>
    <p:sldId id="269" r:id="rId7"/>
    <p:sldId id="270" r:id="rId8"/>
    <p:sldId id="267" r:id="rId9"/>
  </p:sldIdLst>
  <p:sldSz cx="18288000" cy="10287000"/>
  <p:notesSz cx="6858000" cy="9144000"/>
  <p:embeddedFontLst>
    <p:embeddedFont>
      <p:font typeface="Pretendard Bold" panose="020B0600000101010101" charset="-127"/>
      <p:bold r:id="rId10"/>
    </p:embeddedFont>
    <p:embeddedFont>
      <p:font typeface="Pretendard Regular" panose="020B0600000101010101" charset="-127"/>
      <p:regular r:id="rId11"/>
    </p:embeddedFont>
    <p:embeddedFont>
      <p:font typeface="Pretendard SemiBold" panose="020B0600000101010101" charset="-127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 autoAdjust="0"/>
    <p:restoredTop sz="94601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A5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927100"/>
            <a:ext cx="17145000" cy="635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9334500"/>
            <a:ext cx="17145000" cy="25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5621000" y="8191500"/>
            <a:ext cx="2095500" cy="660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200" b="0" i="0" u="none" strike="noStrike" dirty="0">
                <a:solidFill>
                  <a:srgbClr val="FFFFFF"/>
                </a:solidFill>
                <a:ea typeface="Pretendard SemiBold"/>
              </a:rPr>
              <a:t>정현서</a:t>
            </a:r>
            <a:endParaRPr lang="en-US" altLang="ko-KR" sz="2200" b="0" i="0" u="none" strike="noStrike" dirty="0">
              <a:solidFill>
                <a:srgbClr val="FFFFFF"/>
              </a:solidFill>
              <a:ea typeface="Pretendard SemiBold"/>
            </a:endParaRPr>
          </a:p>
          <a:p>
            <a:pPr lvl="0" algn="ctr">
              <a:lnSpc>
                <a:spcPct val="99600"/>
              </a:lnSpc>
            </a:pPr>
            <a:r>
              <a:rPr lang="ko-KR" altLang="en-US" sz="2200" b="0" i="0" u="none" strike="noStrike" dirty="0">
                <a:solidFill>
                  <a:srgbClr val="FFFFFF"/>
                </a:solidFill>
                <a:ea typeface="Pretendard SemiBold"/>
              </a:rPr>
              <a:t>김서연</a:t>
            </a:r>
            <a:endParaRPr lang="en-US" altLang="ko-KR" sz="2200" b="0" i="0" u="none" strike="noStrike" dirty="0">
              <a:solidFill>
                <a:srgbClr val="FFFFFF"/>
              </a:solidFill>
              <a:ea typeface="Pretendard SemiBold"/>
            </a:endParaRPr>
          </a:p>
          <a:p>
            <a:pPr lvl="0" algn="ctr">
              <a:lnSpc>
                <a:spcPct val="99600"/>
              </a:lnSpc>
            </a:pPr>
            <a:r>
              <a:rPr lang="ko-KR" altLang="en-US" sz="2200" dirty="0">
                <a:solidFill>
                  <a:srgbClr val="FFFFFF"/>
                </a:solidFill>
                <a:ea typeface="Pretendard SemiBold"/>
              </a:rPr>
              <a:t>한재웅</a:t>
            </a:r>
            <a:endParaRPr lang="ko-KR" sz="2200" b="0" i="0" u="none" strike="noStrike" dirty="0">
              <a:solidFill>
                <a:srgbClr val="FFFFFF"/>
              </a:solidFill>
              <a:ea typeface="Pretendard SemiBold"/>
            </a:endParaRP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3263900"/>
            <a:ext cx="10223500" cy="9271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51302" y="1390650"/>
            <a:ext cx="12979400" cy="1828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1300"/>
              </a:lnSpc>
            </a:pPr>
            <a:r>
              <a:rPr lang="ko-KR" altLang="en-US" sz="6000" b="0" i="0" u="none" strike="noStrike" dirty="0">
                <a:solidFill>
                  <a:srgbClr val="FFFFFF"/>
                </a:solidFill>
                <a:ea typeface="Pretendard Bold"/>
              </a:rPr>
              <a:t>네트워크 기반 멀티플레이 시스템 구현</a:t>
            </a:r>
            <a:endParaRPr lang="ko-KR" sz="6000" b="0" i="0" u="none" strike="noStrike" dirty="0">
              <a:solidFill>
                <a:srgbClr val="FFFFFF"/>
              </a:solidFill>
              <a:ea typeface="Pretendard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F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FAB7FF-44C7-2FC1-6D20-C1715E0D8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B3E2F97-D381-477B-2F56-FCDC7E0D0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2307686"/>
            <a:ext cx="16433800" cy="74041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C0C6A205-D609-A36A-9264-91A04ABE9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929" y="3238500"/>
            <a:ext cx="14097000" cy="5791200"/>
          </a:xfrm>
          <a:prstGeom prst="rect">
            <a:avLst/>
          </a:prstGeom>
        </p:spPr>
      </p:pic>
      <p:sp>
        <p:nvSpPr>
          <p:cNvPr id="13" name="TextBox 13">
            <a:extLst>
              <a:ext uri="{FF2B5EF4-FFF2-40B4-BE49-F238E27FC236}">
                <a16:creationId xmlns:a16="http://schemas.microsoft.com/office/drawing/2014/main" id="{2A576D58-A230-F1B8-DDB9-688B2E32D1A9}"/>
              </a:ext>
            </a:extLst>
          </p:cNvPr>
          <p:cNvSpPr txBox="1"/>
          <p:nvPr/>
        </p:nvSpPr>
        <p:spPr>
          <a:xfrm>
            <a:off x="1295400" y="1257300"/>
            <a:ext cx="9004300" cy="952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5400" dirty="0">
                <a:solidFill>
                  <a:srgbClr val="383838"/>
                </a:solidFill>
                <a:ea typeface="Pretendard Bold"/>
              </a:rPr>
              <a:t>목차</a:t>
            </a:r>
            <a:endParaRPr lang="ko-KR" altLang="en-US" sz="5400" b="0" i="0" u="none" strike="noStrike" dirty="0">
              <a:solidFill>
                <a:srgbClr val="383838"/>
              </a:solidFill>
              <a:ea typeface="Pretendard Bold"/>
            </a:endParaRPr>
          </a:p>
          <a:p>
            <a:pPr lvl="0" algn="l">
              <a:lnSpc>
                <a:spcPct val="99600"/>
              </a:lnSpc>
            </a:pPr>
            <a:endParaRPr lang="en-US" sz="5400" b="0" i="0" u="none" strike="noStrike" dirty="0">
              <a:solidFill>
                <a:srgbClr val="383838"/>
              </a:solidFill>
              <a:latin typeface="Pretendard Bold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FD9BB086-8BE7-4AF1-B3F2-F4A47E6E58C6}"/>
              </a:ext>
            </a:extLst>
          </p:cNvPr>
          <p:cNvSpPr txBox="1"/>
          <p:nvPr/>
        </p:nvSpPr>
        <p:spPr>
          <a:xfrm>
            <a:off x="5747644" y="4822778"/>
            <a:ext cx="8273155" cy="237391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514350" lvl="0" indent="-514350">
              <a:lnSpc>
                <a:spcPct val="124499"/>
              </a:lnSpc>
              <a:buAutoNum type="arabicPeriod"/>
            </a:pPr>
            <a:r>
              <a:rPr lang="ko-KR" altLang="en-US" sz="54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프로젝트 설명</a:t>
            </a:r>
            <a:endParaRPr lang="en-US" altLang="ko-KR" sz="54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marL="514350" lvl="0" indent="-514350">
              <a:lnSpc>
                <a:spcPct val="124499"/>
              </a:lnSpc>
              <a:buAutoNum type="arabicPeriod"/>
            </a:pPr>
            <a:r>
              <a:rPr lang="ko-KR" altLang="en-US" sz="54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프로젝트 목표</a:t>
            </a:r>
            <a:endParaRPr lang="en-US" altLang="ko-KR" sz="54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marL="514350" lvl="0" indent="-514350">
              <a:lnSpc>
                <a:spcPct val="124499"/>
              </a:lnSpc>
              <a:buAutoNum type="arabicPeriod"/>
            </a:pPr>
            <a:r>
              <a:rPr lang="ko-KR" altLang="en-US" sz="54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게임의 차별성</a:t>
            </a:r>
            <a:endParaRPr lang="en-US" altLang="ko-KR" sz="54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marL="514350" lvl="0" indent="-514350">
              <a:lnSpc>
                <a:spcPct val="124499"/>
              </a:lnSpc>
              <a:buAutoNum type="arabicPeriod"/>
            </a:pPr>
            <a:r>
              <a:rPr lang="ko-KR" altLang="en-US" sz="54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멀티 플레이 기능</a:t>
            </a:r>
            <a:endParaRPr lang="en-US" altLang="ko-KR" sz="54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665785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F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2307686"/>
            <a:ext cx="16433800" cy="7404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929" y="8051800"/>
            <a:ext cx="14097000" cy="9779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295400" y="1257300"/>
            <a:ext cx="9004300" cy="952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5400" dirty="0">
                <a:solidFill>
                  <a:srgbClr val="383838"/>
                </a:solidFill>
                <a:ea typeface="Pretendard Bold"/>
              </a:rPr>
              <a:t>프로젝트 설명</a:t>
            </a:r>
            <a:endParaRPr lang="ko-KR" altLang="en-US" sz="5400" b="0" i="0" u="none" strike="noStrike" dirty="0">
              <a:solidFill>
                <a:srgbClr val="383838"/>
              </a:solidFill>
              <a:ea typeface="Pretendard Bold"/>
            </a:endParaRPr>
          </a:p>
          <a:p>
            <a:pPr lvl="0" algn="l">
              <a:lnSpc>
                <a:spcPct val="99600"/>
              </a:lnSpc>
            </a:pPr>
            <a:endParaRPr lang="en-US" sz="5400" b="0" i="0" u="none" strike="noStrike" dirty="0">
              <a:solidFill>
                <a:srgbClr val="383838"/>
              </a:solidFill>
              <a:latin typeface="Pretendard Bold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55B725A6-AAE7-7501-7481-CE9DA1122DE2}"/>
              </a:ext>
            </a:extLst>
          </p:cNvPr>
          <p:cNvSpPr txBox="1"/>
          <p:nvPr/>
        </p:nvSpPr>
        <p:spPr>
          <a:xfrm>
            <a:off x="1600200" y="4305300"/>
            <a:ext cx="6781568" cy="2373915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 algn="ctr">
              <a:lnSpc>
                <a:spcPct val="124499"/>
              </a:lnSpc>
              <a:buFont typeface="Arial" panose="020B0604020202020204" pitchFamily="34" charset="0"/>
              <a:buChar char="•"/>
            </a:pP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모바일 플랫폼을 기반으로 사용자들이 원하는 게임을 자유롭게 선택하여 플레이할 수 있는 멀티 미니게임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 algn="ctr">
              <a:lnSpc>
                <a:spcPct val="124499"/>
              </a:lnSpc>
            </a:pPr>
            <a:endParaRPr lang="en-US" altLang="ko-KR" sz="15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marL="457200" lvl="0" indent="-457200" algn="ctr">
              <a:lnSpc>
                <a:spcPct val="124499"/>
              </a:lnSpc>
              <a:buFont typeface="Arial" panose="020B0604020202020204" pitchFamily="34" charset="0"/>
              <a:buChar char="•"/>
            </a:pP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네트워크 서버를 통해 다수의 사용자가 동시에 참여할 수 있는 멀티 플레이어 기능 제공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</p:txBody>
      </p:sp>
      <p:pic>
        <p:nvPicPr>
          <p:cNvPr id="4" name="그림 3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E68175F5-B34A-8BE3-75BE-2806BAB28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400" y="3695700"/>
            <a:ext cx="7911868" cy="340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798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F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2307686"/>
            <a:ext cx="16433800" cy="7404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929" y="8051800"/>
            <a:ext cx="14097000" cy="9779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9000" y="6009735"/>
            <a:ext cx="3644900" cy="1704109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7397795" y="5038049"/>
            <a:ext cx="36449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ko-KR" altLang="en-US" sz="1900" b="0" i="0" u="none" strike="noStrike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커뮤니티 기능</a:t>
            </a:r>
            <a:endParaRPr lang="en-US" altLang="ko-KR" sz="1900" b="0" i="0" u="none" strike="noStrike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 algn="ctr">
              <a:lnSpc>
                <a:spcPct val="124499"/>
              </a:lnSpc>
            </a:pPr>
            <a:r>
              <a:rPr lang="en-US" altLang="ko-KR" sz="1900" b="0" i="0" u="none" strike="noStrike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(</a:t>
            </a:r>
            <a:r>
              <a:rPr lang="ko-KR" altLang="en-US" sz="1900" b="0" i="0" u="none" strike="noStrike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리더보드</a:t>
            </a:r>
            <a:r>
              <a:rPr lang="en-US" altLang="ko-KR" sz="1900" b="0" i="0" u="none" strike="noStrike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,</a:t>
            </a:r>
            <a:r>
              <a:rPr lang="ko-KR" altLang="en-US" sz="1900" b="0" i="0" u="none" strike="noStrike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친구초대 등</a:t>
            </a:r>
            <a:r>
              <a:rPr lang="en-US" altLang="ko-KR" sz="19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)</a:t>
            </a:r>
            <a:r>
              <a:rPr lang="ko-KR" altLang="en-US" sz="1900" b="0" i="0" u="none" strike="noStrike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추가</a:t>
            </a:r>
            <a:endParaRPr lang="ko-KR" sz="1900" b="0" i="0" u="none" strike="noStrike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95400" y="1257300"/>
            <a:ext cx="9004300" cy="952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5400" b="0" i="0" u="none" strike="noStrike" dirty="0">
                <a:solidFill>
                  <a:srgbClr val="383838"/>
                </a:solidFill>
                <a:ea typeface="Pretendard Bold"/>
              </a:rPr>
              <a:t>프로젝트 목표</a:t>
            </a:r>
          </a:p>
          <a:p>
            <a:pPr lvl="0" algn="l">
              <a:lnSpc>
                <a:spcPct val="99600"/>
              </a:lnSpc>
            </a:pPr>
            <a:endParaRPr lang="en-US" sz="5400" b="0" i="0" u="none" strike="noStrike" dirty="0">
              <a:solidFill>
                <a:srgbClr val="383838"/>
              </a:solidFill>
              <a:latin typeface="Pretendard Bold"/>
            </a:endParaRP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53F6977D-E5D7-DBD4-9723-3C30848513B7}"/>
              </a:ext>
            </a:extLst>
          </p:cNvPr>
          <p:cNvSpPr txBox="1"/>
          <p:nvPr/>
        </p:nvSpPr>
        <p:spPr>
          <a:xfrm>
            <a:off x="11049000" y="6163289"/>
            <a:ext cx="36449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en-US" altLang="ko-KR" sz="1900" b="0" i="0" u="none" strike="noStrike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UI </a:t>
            </a:r>
            <a:r>
              <a:rPr lang="ko-KR" altLang="en-US" sz="1900" b="0" i="0" u="none" strike="noStrike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개선</a:t>
            </a:r>
            <a:endParaRPr lang="ko-KR" sz="1900" b="0" i="0" u="none" strike="noStrike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</p:txBody>
      </p:sp>
      <p:sp>
        <p:nvSpPr>
          <p:cNvPr id="17" name="TextBox 11">
            <a:extLst>
              <a:ext uri="{FF2B5EF4-FFF2-40B4-BE49-F238E27FC236}">
                <a16:creationId xmlns:a16="http://schemas.microsoft.com/office/drawing/2014/main" id="{AA10FD96-68FA-55A2-A8C2-DEE72F548C4C}"/>
              </a:ext>
            </a:extLst>
          </p:cNvPr>
          <p:cNvSpPr txBox="1"/>
          <p:nvPr/>
        </p:nvSpPr>
        <p:spPr>
          <a:xfrm>
            <a:off x="3746590" y="6162409"/>
            <a:ext cx="3644900" cy="698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24499"/>
              </a:lnSpc>
            </a:pPr>
            <a:r>
              <a:rPr lang="ko-KR" altLang="en-US" sz="19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네트워크 서버를 통한</a:t>
            </a:r>
            <a:endParaRPr lang="en-US" altLang="ko-KR" sz="19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 algn="ctr">
              <a:lnSpc>
                <a:spcPct val="124499"/>
              </a:lnSpc>
            </a:pPr>
            <a:r>
              <a:rPr lang="ko-KR" altLang="en-US" sz="19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멀티 플레이 기능 추가</a:t>
            </a:r>
            <a:endParaRPr lang="en-US" altLang="ko-KR" sz="19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9E3D8D5B-BB71-953D-5849-66CC63C457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4100" y="4305300"/>
            <a:ext cx="3644900" cy="1704109"/>
          </a:xfrm>
          <a:prstGeom prst="rect">
            <a:avLst/>
          </a:prstGeom>
        </p:spPr>
      </p:pic>
      <p:pic>
        <p:nvPicPr>
          <p:cNvPr id="21" name="Picture 8">
            <a:extLst>
              <a:ext uri="{FF2B5EF4-FFF2-40B4-BE49-F238E27FC236}">
                <a16:creationId xmlns:a16="http://schemas.microsoft.com/office/drawing/2014/main" id="{14ABA2C9-A2C9-FEBA-09FC-ABE723977B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2895" y="6042120"/>
            <a:ext cx="3644900" cy="170410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F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F15366-8545-75ED-4BD3-FB9619E88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CC8D285-64B2-5471-CBA6-BBA578AE3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2307686"/>
            <a:ext cx="16433800" cy="7404100"/>
          </a:xfrm>
          <a:prstGeom prst="rect">
            <a:avLst/>
          </a:prstGeom>
        </p:spPr>
      </p:pic>
      <p:sp>
        <p:nvSpPr>
          <p:cNvPr id="13" name="TextBox 13">
            <a:extLst>
              <a:ext uri="{FF2B5EF4-FFF2-40B4-BE49-F238E27FC236}">
                <a16:creationId xmlns:a16="http://schemas.microsoft.com/office/drawing/2014/main" id="{137A93D3-F2FE-81B3-84FE-64514C17E0B4}"/>
              </a:ext>
            </a:extLst>
          </p:cNvPr>
          <p:cNvSpPr txBox="1"/>
          <p:nvPr/>
        </p:nvSpPr>
        <p:spPr>
          <a:xfrm>
            <a:off x="1295400" y="1257300"/>
            <a:ext cx="9004300" cy="952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5400" b="0" i="0" u="none" strike="noStrike" dirty="0">
                <a:solidFill>
                  <a:srgbClr val="383838"/>
                </a:solidFill>
                <a:ea typeface="Pretendard Bold"/>
              </a:rPr>
              <a:t>게임의 차별성</a:t>
            </a:r>
          </a:p>
          <a:p>
            <a:pPr lvl="0" algn="l">
              <a:lnSpc>
                <a:spcPct val="99600"/>
              </a:lnSpc>
            </a:pPr>
            <a:endParaRPr lang="en-US" sz="5400" b="0" i="0" u="none" strike="noStrike" dirty="0">
              <a:solidFill>
                <a:srgbClr val="383838"/>
              </a:solidFill>
              <a:latin typeface="Pretendard Bold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B9EAAB54-8474-B6F6-BE10-54D6F78E9E26}"/>
              </a:ext>
            </a:extLst>
          </p:cNvPr>
          <p:cNvSpPr txBox="1"/>
          <p:nvPr/>
        </p:nvSpPr>
        <p:spPr>
          <a:xfrm>
            <a:off x="1638300" y="3385329"/>
            <a:ext cx="15011400" cy="5248814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24499"/>
              </a:lnSpc>
            </a:pP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1)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접근성 및 간편한 멀티 플레이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	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별도의 복잡한 설정 없이 인게임에서 닉네임 설정 후 원하는 방에 들어가 플레이할 수 있음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2)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인원 수 설정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	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플레이어가 직접 인원 수를 설정할 수 있는 기능을 제공하여 소규모 혹은 대규모 그룹이 자유롭게 </a:t>
            </a: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	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플레이할 수 있도록 함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3)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짧은 게임 시간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	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많은 멀티 플레이 게임과는 다르게 </a:t>
            </a: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3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분 안에 끝나는 짧은 라운드 기반의 플레이를 제공하여 짧은 </a:t>
            </a: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	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시간에도 흥미를 느낄 수 있도록 함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4)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커뮤니티 기능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>
              <a:lnSpc>
                <a:spcPct val="124499"/>
              </a:lnSpc>
            </a:pP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	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플레이어 간 리더보드 시스템으로 멀티플레이의 흥미를 더 이끌 수 있음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060543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F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99F98D-5CE2-5200-D54D-AD30D519F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631921D-67DD-ABC9-DB32-AD12F9F56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2307686"/>
            <a:ext cx="16433800" cy="74041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FB14A81D-5FD6-371B-F15B-72F4D09FE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929" y="8051800"/>
            <a:ext cx="14097000" cy="977900"/>
          </a:xfrm>
          <a:prstGeom prst="rect">
            <a:avLst/>
          </a:prstGeom>
        </p:spPr>
      </p:pic>
      <p:sp>
        <p:nvSpPr>
          <p:cNvPr id="13" name="TextBox 13">
            <a:extLst>
              <a:ext uri="{FF2B5EF4-FFF2-40B4-BE49-F238E27FC236}">
                <a16:creationId xmlns:a16="http://schemas.microsoft.com/office/drawing/2014/main" id="{8631AC00-6592-FF50-7E31-47239ECE8728}"/>
              </a:ext>
            </a:extLst>
          </p:cNvPr>
          <p:cNvSpPr txBox="1"/>
          <p:nvPr/>
        </p:nvSpPr>
        <p:spPr>
          <a:xfrm>
            <a:off x="1295400" y="1257300"/>
            <a:ext cx="9004300" cy="952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5400" b="0" i="0" u="none" strike="noStrike" dirty="0">
                <a:solidFill>
                  <a:srgbClr val="383838"/>
                </a:solidFill>
                <a:ea typeface="Pretendard Bold"/>
              </a:rPr>
              <a:t>멀티 플레이 기능</a:t>
            </a:r>
          </a:p>
          <a:p>
            <a:pPr lvl="0" algn="l">
              <a:lnSpc>
                <a:spcPct val="99600"/>
              </a:lnSpc>
            </a:pPr>
            <a:endParaRPr lang="en-US" sz="5400" b="0" i="0" u="none" strike="noStrike" dirty="0">
              <a:solidFill>
                <a:srgbClr val="383838"/>
              </a:solidFill>
              <a:latin typeface="Pretendard Bold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24C253F4-266A-9238-A15E-2B95D70935B2}"/>
              </a:ext>
            </a:extLst>
          </p:cNvPr>
          <p:cNvSpPr txBox="1"/>
          <p:nvPr/>
        </p:nvSpPr>
        <p:spPr>
          <a:xfrm>
            <a:off x="991379" y="3138083"/>
            <a:ext cx="16294100" cy="436761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457200" lvl="0" indent="-457200">
              <a:lnSpc>
                <a:spcPct val="124499"/>
              </a:lnSpc>
              <a:buFont typeface="Arial" panose="020B0604020202020204" pitchFamily="34" charset="0"/>
              <a:buChar char="•"/>
            </a:pP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유니티에서 멀티 플레이어 게임을 구현할 수 있도록 설계된 대표적인 네트워킹 플랫폼인 </a:t>
            </a: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highlight>
                  <a:srgbClr val="FFFF00"/>
                </a:highlight>
                <a:ea typeface="Pretendard Regular"/>
              </a:rPr>
              <a:t>Photon Engine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사용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marL="457200" lvl="0" indent="-457200">
              <a:lnSpc>
                <a:spcPct val="124499"/>
              </a:lnSpc>
              <a:buFont typeface="Arial" panose="020B0604020202020204" pitchFamily="34" charset="0"/>
              <a:buChar char="•"/>
            </a:pP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PUN(Photon Unity Networking)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은 </a:t>
            </a: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Unity 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엔진에 특화된 네트워킹 솔루션으로 </a:t>
            </a: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Unity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프로젝트에서 멀티플레이 기능을 쉽고 빠르게 적용할 수 있도록 설계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marL="457200" lvl="0" indent="-457200">
              <a:lnSpc>
                <a:spcPct val="124499"/>
              </a:lnSpc>
              <a:buFont typeface="Arial" panose="020B0604020202020204" pitchFamily="34" charset="0"/>
              <a:buChar char="•"/>
            </a:pP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Photon Engine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이 실행되는 클라우드 기반 서버 인프라인 </a:t>
            </a: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Photon Cloud</a:t>
            </a:r>
            <a:r>
              <a:rPr lang="ko-KR" altLang="en-US" sz="3000" dirty="0" err="1">
                <a:solidFill>
                  <a:srgbClr val="383838">
                    <a:alpha val="80000"/>
                  </a:srgbClr>
                </a:solidFill>
                <a:ea typeface="Pretendard Regular"/>
              </a:rPr>
              <a:t>를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활용가능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marL="457200" lvl="0" indent="-457200">
              <a:lnSpc>
                <a:spcPct val="124499"/>
              </a:lnSpc>
              <a:buFont typeface="Arial" panose="020B0604020202020204" pitchFamily="34" charset="0"/>
              <a:buChar char="•"/>
            </a:pP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Photon Cloud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는 글로벌 데이터 센터를 통해 물리적인 서버를 직접 구축할 필요없이 안정적인 네트워크 연결을 제공하며</a:t>
            </a: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,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서버 생성 및 관리는 </a:t>
            </a:r>
            <a:r>
              <a:rPr lang="en-US" altLang="ko-KR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Photon Cloud</a:t>
            </a:r>
            <a:r>
              <a:rPr lang="ko-KR" altLang="en-US" sz="30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에서 자동으로 이루어짐</a:t>
            </a: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2338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EF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F030CA-3047-9E2C-2A55-1E6EBEC78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7B5010D-FE3E-484E-2004-1E38CD3C9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2307686"/>
            <a:ext cx="16433800" cy="7404100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E9E23A94-DE95-870F-019E-5D85A2F7F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929" y="8051800"/>
            <a:ext cx="14097000" cy="977900"/>
          </a:xfrm>
          <a:prstGeom prst="rect">
            <a:avLst/>
          </a:prstGeom>
        </p:spPr>
      </p:pic>
      <p:sp>
        <p:nvSpPr>
          <p:cNvPr id="13" name="TextBox 13">
            <a:extLst>
              <a:ext uri="{FF2B5EF4-FFF2-40B4-BE49-F238E27FC236}">
                <a16:creationId xmlns:a16="http://schemas.microsoft.com/office/drawing/2014/main" id="{35724F5F-5D53-518A-E5F9-D556D5DEC3AC}"/>
              </a:ext>
            </a:extLst>
          </p:cNvPr>
          <p:cNvSpPr txBox="1"/>
          <p:nvPr/>
        </p:nvSpPr>
        <p:spPr>
          <a:xfrm>
            <a:off x="1295400" y="1257300"/>
            <a:ext cx="9004300" cy="952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5400" b="0" i="0" u="none" strike="noStrike" dirty="0">
                <a:solidFill>
                  <a:srgbClr val="383838"/>
                </a:solidFill>
                <a:ea typeface="Pretendard Bold"/>
              </a:rPr>
              <a:t>멀티 플레이 기능</a:t>
            </a:r>
          </a:p>
          <a:p>
            <a:pPr lvl="0" algn="l">
              <a:lnSpc>
                <a:spcPct val="99600"/>
              </a:lnSpc>
            </a:pPr>
            <a:endParaRPr lang="en-US" sz="5400" b="0" i="0" u="none" strike="noStrike" dirty="0">
              <a:solidFill>
                <a:srgbClr val="383838"/>
              </a:solidFill>
              <a:latin typeface="Pretendard Bold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66F5005E-B2A9-A0E0-338F-45E708A6C4F4}"/>
              </a:ext>
            </a:extLst>
          </p:cNvPr>
          <p:cNvSpPr txBox="1"/>
          <p:nvPr/>
        </p:nvSpPr>
        <p:spPr>
          <a:xfrm>
            <a:off x="2661818" y="3695700"/>
            <a:ext cx="12953221" cy="4367617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>
              <a:lnSpc>
                <a:spcPct val="124499"/>
              </a:lnSpc>
              <a:buFont typeface="Wingdings" pitchFamily="2" charset="2"/>
              <a:buChar char="ü"/>
            </a:pPr>
            <a:r>
              <a:rPr lang="ko-KR" altLang="en-US" sz="3200" b="1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</a:t>
            </a:r>
            <a:r>
              <a:rPr lang="en-US" altLang="ko-KR" sz="3200" b="1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Photon Engine </a:t>
            </a:r>
            <a:r>
              <a:rPr lang="ko-KR" altLang="en-US" sz="3200" b="1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선택 이유</a:t>
            </a:r>
            <a:endParaRPr lang="en-US" altLang="ko-KR" sz="3200" b="1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>
              <a:lnSpc>
                <a:spcPct val="124499"/>
              </a:lnSpc>
            </a:pPr>
            <a:endParaRPr lang="en-US" altLang="ko-KR" sz="3200" b="1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marL="342900" indent="-342900">
              <a:lnSpc>
                <a:spcPct val="124499"/>
              </a:lnSpc>
              <a:buFontTx/>
              <a:buChar char="-"/>
            </a:pPr>
            <a:r>
              <a:rPr lang="ko-KR" altLang="en-US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글로벌 데이터 센서를 이용해 전 세계 어디서든 빠르고 안정적인 연결을 제공</a:t>
            </a:r>
            <a:endParaRPr lang="en-US" altLang="ko-KR" sz="32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marL="342900" indent="-342900">
              <a:lnSpc>
                <a:spcPct val="124499"/>
              </a:lnSpc>
              <a:buFontTx/>
              <a:buChar char="-"/>
            </a:pPr>
            <a:r>
              <a:rPr lang="ko-KR" altLang="en-US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서버 구축 및 유지 관리 부담을 없애고 게임 개발에 집중할 수 있게 함</a:t>
            </a:r>
            <a:endParaRPr lang="en-US" altLang="ko-KR" sz="32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marL="342900" lvl="0" indent="-342900">
              <a:lnSpc>
                <a:spcPct val="124499"/>
              </a:lnSpc>
              <a:buFontTx/>
              <a:buChar char="-"/>
            </a:pPr>
            <a:r>
              <a:rPr lang="ko-KR" altLang="en-US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손쉽게 확장 가능한 서버 인프라로 게임 플레이어 수에 맞춘 유연한 대응이 가능 </a:t>
            </a:r>
            <a:r>
              <a:rPr lang="en-US" altLang="ko-KR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(</a:t>
            </a:r>
            <a:r>
              <a:rPr lang="ko-KR" altLang="en-US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무료 버전은 </a:t>
            </a:r>
            <a:r>
              <a:rPr lang="en-US" altLang="ko-KR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20</a:t>
            </a:r>
            <a:r>
              <a:rPr lang="ko-KR" altLang="en-US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명까지</a:t>
            </a:r>
            <a:r>
              <a:rPr lang="en-US" altLang="ko-KR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,</a:t>
            </a:r>
            <a:r>
              <a:rPr lang="ko-KR" altLang="en-US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 유료 버전은 최대 </a:t>
            </a:r>
            <a:r>
              <a:rPr lang="en-US" altLang="ko-KR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100</a:t>
            </a:r>
            <a:r>
              <a:rPr lang="ko-KR" altLang="en-US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명까지 동시 플레이 가능</a:t>
            </a:r>
            <a:r>
              <a:rPr lang="en-US" altLang="ko-KR" sz="3200" dirty="0">
                <a:solidFill>
                  <a:srgbClr val="383838">
                    <a:alpha val="80000"/>
                  </a:srgbClr>
                </a:solidFill>
                <a:ea typeface="Pretendard Regular"/>
              </a:rPr>
              <a:t>)</a:t>
            </a:r>
          </a:p>
          <a:p>
            <a:pPr marL="342900" lvl="0" indent="-342900">
              <a:lnSpc>
                <a:spcPct val="124499"/>
              </a:lnSpc>
              <a:buFontTx/>
              <a:buChar char="-"/>
            </a:pPr>
            <a:endParaRPr lang="en-US" altLang="ko-KR" sz="32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  <a:p>
            <a:pPr lvl="0">
              <a:lnSpc>
                <a:spcPct val="124499"/>
              </a:lnSpc>
            </a:pPr>
            <a:endParaRPr lang="en-US" altLang="ko-KR" sz="3000" dirty="0">
              <a:solidFill>
                <a:srgbClr val="383838">
                  <a:alpha val="80000"/>
                </a:srgbClr>
              </a:solidFill>
              <a:ea typeface="Pretendar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956410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A5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927100"/>
            <a:ext cx="17145000" cy="635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9334500"/>
            <a:ext cx="17145000" cy="254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64700" y="5524500"/>
            <a:ext cx="7670800" cy="1676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r">
              <a:lnSpc>
                <a:spcPct val="91300"/>
              </a:lnSpc>
            </a:pPr>
            <a:r>
              <a:rPr lang="en-US" sz="9400" b="0" i="0" u="none" strike="noStrike" spc="100">
                <a:solidFill>
                  <a:srgbClr val="FFFFFF"/>
                </a:solidFill>
                <a:latin typeface="Pretendard Bold"/>
              </a:rPr>
              <a:t>THANK YOU!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0" y="7226300"/>
            <a:ext cx="7429500" cy="711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3661</TotalTime>
  <Words>301</Words>
  <Application>Microsoft Office PowerPoint</Application>
  <PresentationFormat>사용자 지정</PresentationFormat>
  <Paragraphs>40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Pretendard Regular</vt:lpstr>
      <vt:lpstr>Pretendard SemiBold</vt:lpstr>
      <vt:lpstr>Calibri</vt:lpstr>
      <vt:lpstr>Arial</vt:lpstr>
      <vt:lpstr>Wingdings</vt:lpstr>
      <vt:lpstr>Pretendard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김서연</dc:creator>
  <cp:lastModifiedBy>서연 김</cp:lastModifiedBy>
  <cp:revision>5</cp:revision>
  <dcterms:created xsi:type="dcterms:W3CDTF">2006-08-16T00:00:00Z</dcterms:created>
  <dcterms:modified xsi:type="dcterms:W3CDTF">2024-11-25T06:25:58Z</dcterms:modified>
</cp:coreProperties>
</file>

<file path=docProps/thumbnail.jpeg>
</file>